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01" autoAdjust="0"/>
    <p:restoredTop sz="94660"/>
  </p:normalViewPr>
  <p:slideViewPr>
    <p:cSldViewPr snapToGrid="0">
      <p:cViewPr varScale="1">
        <p:scale>
          <a:sx n="90" d="100"/>
          <a:sy n="90" d="100"/>
        </p:scale>
        <p:origin x="84" y="6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5077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8271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8250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5780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1553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183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7043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2149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6122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1199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6182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7785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.png"/><Relationship Id="rId5" Type="http://schemas.openxmlformats.org/officeDocument/2006/relationships/image" Target="../media/image10.png"/><Relationship Id="rId4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257175"/>
            <a:ext cx="9144000" cy="3252788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Projekt Schrittmotor mit Siebensegmentanzeige und analoger Geschwindigkeitsvorgabe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Multifunctionshield + </a:t>
            </a:r>
            <a:r>
              <a:rPr lang="de-DE" dirty="0" err="1" smtClean="0"/>
              <a:t>Schrittmotorshield</a:t>
            </a:r>
            <a:endParaRPr lang="de-DE" dirty="0"/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78946" y="3378086"/>
            <a:ext cx="1803929" cy="2549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71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359"/>
    </mc:Choice>
    <mc:Fallback xmlns="">
      <p:transition spd="slow" advTm="393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7148" y="1363270"/>
            <a:ext cx="4500491" cy="522134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6" name="Legende mit Linie 1 5"/>
          <p:cNvSpPr/>
          <p:nvPr/>
        </p:nvSpPr>
        <p:spPr>
          <a:xfrm>
            <a:off x="944743" y="3790763"/>
            <a:ext cx="2768518" cy="1477273"/>
          </a:xfrm>
          <a:prstGeom prst="borderCallout1">
            <a:avLst>
              <a:gd name="adj1" fmla="val 51940"/>
              <a:gd name="adj2" fmla="val 102007"/>
              <a:gd name="adj3" fmla="val 47837"/>
              <a:gd name="adj4" fmla="val 129517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mainasm.s</a:t>
            </a:r>
            <a:r>
              <a:rPr lang="de-DE" sz="2400" dirty="0" smtClean="0">
                <a:solidFill>
                  <a:srgbClr val="FF0000"/>
                </a:solidFill>
              </a:rPr>
              <a:t> und </a:t>
            </a:r>
            <a:r>
              <a:rPr lang="de-DE" sz="2400" dirty="0" err="1" smtClean="0">
                <a:solidFill>
                  <a:srgbClr val="FF0000"/>
                </a:solidFill>
              </a:rPr>
              <a:t>regs.s</a:t>
            </a:r>
            <a:r>
              <a:rPr lang="de-DE" sz="2400" dirty="0" smtClean="0">
                <a:solidFill>
                  <a:srgbClr val="FF0000"/>
                </a:solidFill>
              </a:rPr>
              <a:t> kopieren und einfügen nicht vergessen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72" name="Textfeld 171"/>
          <p:cNvSpPr txBox="1"/>
          <p:nvPr/>
        </p:nvSpPr>
        <p:spPr>
          <a:xfrm>
            <a:off x="674391" y="1183951"/>
            <a:ext cx="1931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Programm</a:t>
            </a:r>
            <a:endParaRPr lang="de-DE" sz="3200" dirty="0">
              <a:solidFill>
                <a:srgbClr val="FF0000"/>
              </a:solidFill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80801" y="3074377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Rechteck 18"/>
          <p:cNvSpPr/>
          <p:nvPr/>
        </p:nvSpPr>
        <p:spPr>
          <a:xfrm>
            <a:off x="7302689" y="3662045"/>
            <a:ext cx="1459174" cy="677943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76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05"/>
    </mc:Choice>
    <mc:Fallback xmlns="">
      <p:transition spd="slow" advTm="190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2340" y="814388"/>
            <a:ext cx="6945120" cy="582771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6" name="Legende mit Linie 1 5"/>
          <p:cNvSpPr/>
          <p:nvPr/>
        </p:nvSpPr>
        <p:spPr>
          <a:xfrm>
            <a:off x="439776" y="2989607"/>
            <a:ext cx="2768518" cy="1477273"/>
          </a:xfrm>
          <a:prstGeom prst="borderCallout1">
            <a:avLst>
              <a:gd name="adj1" fmla="val 51940"/>
              <a:gd name="adj2" fmla="val 102007"/>
              <a:gd name="adj3" fmla="val 84791"/>
              <a:gd name="adj4" fmla="val 120644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mainasm</a:t>
            </a:r>
            <a:r>
              <a:rPr lang="de-DE" sz="2400" dirty="0" smtClean="0">
                <a:solidFill>
                  <a:srgbClr val="FF0000"/>
                </a:solidFill>
              </a:rPr>
              <a:t> einbinden</a:t>
            </a:r>
          </a:p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und …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72" name="Textfeld 171"/>
          <p:cNvSpPr txBox="1"/>
          <p:nvPr/>
        </p:nvSpPr>
        <p:spPr>
          <a:xfrm>
            <a:off x="674391" y="1183951"/>
            <a:ext cx="1931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Programm</a:t>
            </a:r>
            <a:endParaRPr lang="de-DE" sz="3200" dirty="0">
              <a:solidFill>
                <a:srgbClr val="FF0000"/>
              </a:solidFill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64460" y="4092722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Rechteck 18"/>
          <p:cNvSpPr/>
          <p:nvPr/>
        </p:nvSpPr>
        <p:spPr>
          <a:xfrm>
            <a:off x="6240375" y="5693528"/>
            <a:ext cx="4541356" cy="948572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69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46"/>
    </mc:Choice>
    <mc:Fallback xmlns="">
      <p:transition spd="slow" advTm="78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3532" y="430463"/>
            <a:ext cx="5812473" cy="633063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6" name="Legende mit Linie 1 5"/>
          <p:cNvSpPr/>
          <p:nvPr/>
        </p:nvSpPr>
        <p:spPr>
          <a:xfrm>
            <a:off x="439776" y="2989607"/>
            <a:ext cx="2768518" cy="1477273"/>
          </a:xfrm>
          <a:prstGeom prst="borderCallout1">
            <a:avLst>
              <a:gd name="adj1" fmla="val 51940"/>
              <a:gd name="adj2" fmla="val 102007"/>
              <a:gd name="adj3" fmla="val 84791"/>
              <a:gd name="adj4" fmla="val 120644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… an der richtigen Stelle aufrufen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72" name="Textfeld 171"/>
          <p:cNvSpPr txBox="1"/>
          <p:nvPr/>
        </p:nvSpPr>
        <p:spPr>
          <a:xfrm>
            <a:off x="674391" y="1183951"/>
            <a:ext cx="1931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Programm</a:t>
            </a:r>
            <a:endParaRPr lang="de-DE" sz="3200" dirty="0">
              <a:solidFill>
                <a:srgbClr val="FF0000"/>
              </a:solidFill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64460" y="4092722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Rechteck 18"/>
          <p:cNvSpPr/>
          <p:nvPr/>
        </p:nvSpPr>
        <p:spPr>
          <a:xfrm>
            <a:off x="6410566" y="2839172"/>
            <a:ext cx="5244622" cy="2183203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75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587"/>
    </mc:Choice>
    <mc:Fallback xmlns="">
      <p:transition spd="slow" advTm="235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6" name="Legende mit Linie 1 5"/>
          <p:cNvSpPr/>
          <p:nvPr/>
        </p:nvSpPr>
        <p:spPr>
          <a:xfrm>
            <a:off x="439776" y="2989607"/>
            <a:ext cx="2768518" cy="1477273"/>
          </a:xfrm>
          <a:prstGeom prst="borderCallout1">
            <a:avLst>
              <a:gd name="adj1" fmla="val 51940"/>
              <a:gd name="adj2" fmla="val 102007"/>
              <a:gd name="adj3" fmla="val 84791"/>
              <a:gd name="adj4" fmla="val 120644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In der Schleife die Schritte ausgeben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72" name="Textfeld 171"/>
          <p:cNvSpPr txBox="1"/>
          <p:nvPr/>
        </p:nvSpPr>
        <p:spPr>
          <a:xfrm>
            <a:off x="674391" y="1183951"/>
            <a:ext cx="1931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Programm</a:t>
            </a:r>
            <a:endParaRPr lang="de-DE" sz="3200" dirty="0">
              <a:solidFill>
                <a:srgbClr val="FF0000"/>
              </a:solidFill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64460" y="4092722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Legende mit Linie 1 9"/>
          <p:cNvSpPr/>
          <p:nvPr/>
        </p:nvSpPr>
        <p:spPr>
          <a:xfrm>
            <a:off x="7033185" y="4302067"/>
            <a:ext cx="2768518" cy="1477273"/>
          </a:xfrm>
          <a:prstGeom prst="borderCallout1">
            <a:avLst>
              <a:gd name="adj1" fmla="val 33463"/>
              <a:gd name="adj2" fmla="val -36"/>
              <a:gd name="adj3" fmla="val 18274"/>
              <a:gd name="adj4" fmla="val -50907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Ebenso die 3 weiteren Schritte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8294" y="814388"/>
            <a:ext cx="8971467" cy="2909115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72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972"/>
    </mc:Choice>
    <mc:Fallback xmlns="">
      <p:transition spd="slow" advTm="989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6" name="Legende mit Linie 1 5"/>
          <p:cNvSpPr/>
          <p:nvPr/>
        </p:nvSpPr>
        <p:spPr>
          <a:xfrm>
            <a:off x="6578641" y="2511936"/>
            <a:ext cx="2768518" cy="1477273"/>
          </a:xfrm>
          <a:prstGeom prst="borderCallout1">
            <a:avLst>
              <a:gd name="adj1" fmla="val 70417"/>
              <a:gd name="adj2" fmla="val -1515"/>
              <a:gd name="adj3" fmla="val 107887"/>
              <a:gd name="adj4" fmla="val -39076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Jetzt erst einmal testen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72" name="Textfeld 171"/>
          <p:cNvSpPr txBox="1"/>
          <p:nvPr/>
        </p:nvSpPr>
        <p:spPr>
          <a:xfrm>
            <a:off x="674391" y="1183951"/>
            <a:ext cx="1931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Programm</a:t>
            </a:r>
            <a:endParaRPr lang="de-DE" sz="3200" dirty="0">
              <a:solidFill>
                <a:srgbClr val="FF0000"/>
              </a:solidFill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64460" y="4092722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Legende mit Linie 1 8"/>
          <p:cNvSpPr/>
          <p:nvPr/>
        </p:nvSpPr>
        <p:spPr>
          <a:xfrm>
            <a:off x="6703745" y="4555227"/>
            <a:ext cx="2768518" cy="1477273"/>
          </a:xfrm>
          <a:prstGeom prst="borderCallout1">
            <a:avLst>
              <a:gd name="adj1" fmla="val 70417"/>
              <a:gd name="adj2" fmla="val -1515"/>
              <a:gd name="adj3" fmla="val 15502"/>
              <a:gd name="adj4" fmla="val -43513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Clean Project</a:t>
            </a:r>
          </a:p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+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Debug</a:t>
            </a:r>
            <a:r>
              <a:rPr lang="de-DE" sz="2400" dirty="0" smtClean="0">
                <a:solidFill>
                  <a:srgbClr val="FF0000"/>
                </a:solidFill>
              </a:rPr>
              <a:t> As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43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651"/>
    </mc:Choice>
    <mc:Fallback xmlns="">
      <p:transition spd="slow" advTm="166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999" y="982245"/>
            <a:ext cx="7136452" cy="4280203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0" y="982245"/>
            <a:ext cx="4572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Projekthighlights: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Schrittmotor an PC3..PC0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Multifunctionshield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Analoge Geschwindigkeitsvorgabe mit </a:t>
            </a:r>
            <a:r>
              <a:rPr lang="de-DE" sz="2400" dirty="0" err="1" smtClean="0"/>
              <a:t>Poti</a:t>
            </a:r>
            <a:endParaRPr lang="de-DE" sz="24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4-stellige Geschwindigkeits-anzeige auf Siebensegment-anzeige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err="1" smtClean="0"/>
              <a:t>Interruptgesteuerte</a:t>
            </a:r>
            <a:r>
              <a:rPr lang="de-DE" sz="2400" dirty="0" smtClean="0"/>
              <a:t> Richtungsumkehr mit Taste A1</a:t>
            </a:r>
            <a:endParaRPr lang="de-DE" sz="2400" dirty="0"/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00538" y="3987759"/>
            <a:ext cx="1803929" cy="2549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513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503"/>
    </mc:Choice>
    <mc:Fallback xmlns="">
      <p:transition spd="slow" advTm="415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grpSp>
        <p:nvGrpSpPr>
          <p:cNvPr id="171" name="Gruppieren 170"/>
          <p:cNvGrpSpPr/>
          <p:nvPr/>
        </p:nvGrpSpPr>
        <p:grpSpPr>
          <a:xfrm>
            <a:off x="579322" y="814388"/>
            <a:ext cx="5351715" cy="5927606"/>
            <a:chOff x="579323" y="814388"/>
            <a:chExt cx="4085146" cy="4979278"/>
          </a:xfrm>
        </p:grpSpPr>
        <p:cxnSp>
          <p:nvCxnSpPr>
            <p:cNvPr id="13" name="Gerader Verbinder 12"/>
            <p:cNvCxnSpPr/>
            <p:nvPr/>
          </p:nvCxnSpPr>
          <p:spPr>
            <a:xfrm>
              <a:off x="1332707" y="4627332"/>
              <a:ext cx="0" cy="600494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r Verbinder 13"/>
            <p:cNvCxnSpPr/>
            <p:nvPr/>
          </p:nvCxnSpPr>
          <p:spPr>
            <a:xfrm>
              <a:off x="1420480" y="4627332"/>
              <a:ext cx="0" cy="600494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r Verbinder 14"/>
            <p:cNvCxnSpPr/>
            <p:nvPr/>
          </p:nvCxnSpPr>
          <p:spPr>
            <a:xfrm>
              <a:off x="1522881" y="4634928"/>
              <a:ext cx="0" cy="600494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r Verbinder 15"/>
            <p:cNvCxnSpPr/>
            <p:nvPr/>
          </p:nvCxnSpPr>
          <p:spPr>
            <a:xfrm>
              <a:off x="1596025" y="4627332"/>
              <a:ext cx="0" cy="600494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r Verbinder 16"/>
            <p:cNvCxnSpPr/>
            <p:nvPr/>
          </p:nvCxnSpPr>
          <p:spPr>
            <a:xfrm>
              <a:off x="1683798" y="4634928"/>
              <a:ext cx="0" cy="600494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uppieren 19"/>
            <p:cNvGrpSpPr>
              <a:grpSpLocks/>
            </p:cNvGrpSpPr>
            <p:nvPr/>
          </p:nvGrpSpPr>
          <p:grpSpPr bwMode="auto">
            <a:xfrm>
              <a:off x="579323" y="814388"/>
              <a:ext cx="4085146" cy="2579966"/>
              <a:chOff x="1636" y="10456"/>
              <a:chExt cx="9001" cy="5124"/>
            </a:xfrm>
          </p:grpSpPr>
          <p:pic>
            <p:nvPicPr>
              <p:cNvPr id="167" name="Picture 3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1" y="10456"/>
                <a:ext cx="8556" cy="512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68" name="Group 4"/>
              <p:cNvGrpSpPr>
                <a:grpSpLocks/>
              </p:cNvGrpSpPr>
              <p:nvPr/>
            </p:nvGrpSpPr>
            <p:grpSpPr bwMode="auto">
              <a:xfrm>
                <a:off x="1636" y="11860"/>
                <a:ext cx="5521" cy="1796"/>
                <a:chOff x="396" y="9081"/>
                <a:chExt cx="5521" cy="1796"/>
              </a:xfrm>
            </p:grpSpPr>
            <p:sp>
              <p:nvSpPr>
                <p:cNvPr id="169" name="Text Box 5"/>
                <p:cNvSpPr txBox="1">
                  <a:spLocks noChangeArrowheads="1"/>
                </p:cNvSpPr>
                <p:nvPr/>
              </p:nvSpPr>
              <p:spPr bwMode="auto">
                <a:xfrm>
                  <a:off x="5298" y="9081"/>
                  <a:ext cx="619" cy="2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rot="0" vert="horz" wrap="square" lIns="0" tIns="0" rIns="0" bIns="0" anchor="t" anchorCtr="0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de-DE" sz="10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LED</a:t>
                  </a:r>
                  <a:endParaRPr lang="de-DE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0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396" y="10601"/>
                  <a:ext cx="865" cy="2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rot="0" vert="horz" wrap="square" lIns="0" tIns="0" rIns="0" bIns="0" anchor="t" anchorCtr="0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de-DE" sz="10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Taste</a:t>
                  </a:r>
                  <a:endParaRPr lang="de-DE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70" name="Rechteck 69"/>
            <p:cNvSpPr/>
            <p:nvPr/>
          </p:nvSpPr>
          <p:spPr>
            <a:xfrm>
              <a:off x="579323" y="3655107"/>
              <a:ext cx="1462474" cy="123047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1" name="Rechteck 70"/>
            <p:cNvSpPr/>
            <p:nvPr/>
          </p:nvSpPr>
          <p:spPr>
            <a:xfrm>
              <a:off x="1164476" y="3920950"/>
              <a:ext cx="97144" cy="98240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2" name="Rechteck 71"/>
            <p:cNvSpPr/>
            <p:nvPr/>
          </p:nvSpPr>
          <p:spPr>
            <a:xfrm>
              <a:off x="1376593" y="3920950"/>
              <a:ext cx="97144" cy="98240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3" name="Rechteck 72"/>
            <p:cNvSpPr/>
            <p:nvPr/>
          </p:nvSpPr>
          <p:spPr>
            <a:xfrm>
              <a:off x="1596025" y="3920950"/>
              <a:ext cx="97144" cy="98240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4" name="Rechteck 73"/>
            <p:cNvSpPr/>
            <p:nvPr/>
          </p:nvSpPr>
          <p:spPr>
            <a:xfrm>
              <a:off x="1815457" y="3920950"/>
              <a:ext cx="97144" cy="98240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5" name="Textfeld 165"/>
            <p:cNvSpPr txBox="1"/>
            <p:nvPr/>
          </p:nvSpPr>
          <p:spPr>
            <a:xfrm>
              <a:off x="1098646" y="3571556"/>
              <a:ext cx="189844" cy="29538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vert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de-DE" sz="10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IN4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Textfeld 166"/>
            <p:cNvSpPr txBox="1"/>
            <p:nvPr/>
          </p:nvSpPr>
          <p:spPr>
            <a:xfrm>
              <a:off x="1296135" y="3579152"/>
              <a:ext cx="189844" cy="29538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vert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de-DE" sz="10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IN3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Textfeld 167"/>
            <p:cNvSpPr txBox="1"/>
            <p:nvPr/>
          </p:nvSpPr>
          <p:spPr>
            <a:xfrm>
              <a:off x="1530196" y="3601938"/>
              <a:ext cx="189844" cy="29538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vert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de-DE" sz="10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IN2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8" name="Textfeld 168"/>
            <p:cNvSpPr txBox="1"/>
            <p:nvPr/>
          </p:nvSpPr>
          <p:spPr>
            <a:xfrm>
              <a:off x="1756942" y="3594343"/>
              <a:ext cx="189844" cy="29538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vert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de-DE" sz="10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IN1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Rechteck 78"/>
            <p:cNvSpPr/>
            <p:nvPr/>
          </p:nvSpPr>
          <p:spPr>
            <a:xfrm>
              <a:off x="1098646" y="4126028"/>
              <a:ext cx="815124" cy="3174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0" name="Rechteck 79"/>
            <p:cNvSpPr/>
            <p:nvPr/>
          </p:nvSpPr>
          <p:spPr>
            <a:xfrm>
              <a:off x="1098646" y="4558972"/>
              <a:ext cx="768012" cy="68359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1" name="Ellipse 80"/>
            <p:cNvSpPr/>
            <p:nvPr/>
          </p:nvSpPr>
          <p:spPr>
            <a:xfrm>
              <a:off x="1142532" y="5075466"/>
              <a:ext cx="658296" cy="68359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SM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82" name="Rechteck 81"/>
            <p:cNvSpPr/>
            <p:nvPr/>
          </p:nvSpPr>
          <p:spPr>
            <a:xfrm rot="16200000">
              <a:off x="870033" y="4211397"/>
              <a:ext cx="100878" cy="94605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3" name="Rechteck 82"/>
            <p:cNvSpPr/>
            <p:nvPr/>
          </p:nvSpPr>
          <p:spPr>
            <a:xfrm rot="16200000">
              <a:off x="870033" y="3983531"/>
              <a:ext cx="100878" cy="94605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4" name="Textfeld 187"/>
            <p:cNvSpPr txBox="1"/>
            <p:nvPr/>
          </p:nvSpPr>
          <p:spPr>
            <a:xfrm>
              <a:off x="615896" y="3958928"/>
              <a:ext cx="189844" cy="29538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de-DE" sz="10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-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Textfeld 186"/>
            <p:cNvSpPr txBox="1"/>
            <p:nvPr/>
          </p:nvSpPr>
          <p:spPr>
            <a:xfrm>
              <a:off x="615896" y="4179196"/>
              <a:ext cx="189844" cy="29538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de-DE" sz="10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+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6" name="Rechteck 85"/>
            <p:cNvSpPr/>
            <p:nvPr/>
          </p:nvSpPr>
          <p:spPr>
            <a:xfrm rot="16200000">
              <a:off x="870033" y="4439262"/>
              <a:ext cx="100878" cy="94605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7" name="Rechteck 86"/>
            <p:cNvSpPr/>
            <p:nvPr/>
          </p:nvSpPr>
          <p:spPr>
            <a:xfrm rot="16200000">
              <a:off x="870033" y="4659532"/>
              <a:ext cx="100878" cy="94605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7" name="Freihandform 96"/>
            <p:cNvSpPr/>
            <p:nvPr/>
          </p:nvSpPr>
          <p:spPr>
            <a:xfrm>
              <a:off x="1844715" y="3191781"/>
              <a:ext cx="95088" cy="774742"/>
            </a:xfrm>
            <a:custGeom>
              <a:avLst/>
              <a:gdLst>
                <a:gd name="connsiteX0" fmla="*/ 14631 w 95098"/>
                <a:gd name="connsiteY0" fmla="*/ 746151 h 746151"/>
                <a:gd name="connsiteX1" fmla="*/ 95098 w 95098"/>
                <a:gd name="connsiteY1" fmla="*/ 665684 h 746151"/>
                <a:gd name="connsiteX2" fmla="*/ 95098 w 95098"/>
                <a:gd name="connsiteY2" fmla="*/ 0 h 746151"/>
                <a:gd name="connsiteX3" fmla="*/ 0 w 95098"/>
                <a:gd name="connsiteY3" fmla="*/ 0 h 746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098" h="746151">
                  <a:moveTo>
                    <a:pt x="14631" y="746151"/>
                  </a:moveTo>
                  <a:lnTo>
                    <a:pt x="95098" y="665684"/>
                  </a:lnTo>
                  <a:lnTo>
                    <a:pt x="9509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0" name="Freihandform 99"/>
            <p:cNvSpPr/>
            <p:nvPr/>
          </p:nvSpPr>
          <p:spPr>
            <a:xfrm>
              <a:off x="1215676" y="3191781"/>
              <a:ext cx="80458" cy="774742"/>
            </a:xfrm>
            <a:custGeom>
              <a:avLst/>
              <a:gdLst>
                <a:gd name="connsiteX0" fmla="*/ 0 w 80467"/>
                <a:gd name="connsiteY0" fmla="*/ 746151 h 746151"/>
                <a:gd name="connsiteX1" fmla="*/ 80467 w 80467"/>
                <a:gd name="connsiteY1" fmla="*/ 665684 h 746151"/>
                <a:gd name="connsiteX2" fmla="*/ 80467 w 80467"/>
                <a:gd name="connsiteY2" fmla="*/ 153620 h 746151"/>
                <a:gd name="connsiteX3" fmla="*/ 29261 w 80467"/>
                <a:gd name="connsiteY3" fmla="*/ 153620 h 746151"/>
                <a:gd name="connsiteX4" fmla="*/ 29261 w 80467"/>
                <a:gd name="connsiteY4" fmla="*/ 0 h 746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467" h="746151">
                  <a:moveTo>
                    <a:pt x="0" y="746151"/>
                  </a:moveTo>
                  <a:lnTo>
                    <a:pt x="80467" y="665684"/>
                  </a:lnTo>
                  <a:lnTo>
                    <a:pt x="80467" y="153620"/>
                  </a:lnTo>
                  <a:lnTo>
                    <a:pt x="29261" y="153620"/>
                  </a:lnTo>
                  <a:lnTo>
                    <a:pt x="29261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1" name="Freihandform 100"/>
            <p:cNvSpPr/>
            <p:nvPr/>
          </p:nvSpPr>
          <p:spPr>
            <a:xfrm>
              <a:off x="689040" y="2151197"/>
              <a:ext cx="248689" cy="1876089"/>
            </a:xfrm>
            <a:custGeom>
              <a:avLst/>
              <a:gdLst>
                <a:gd name="connsiteX0" fmla="*/ 248716 w 248716"/>
                <a:gd name="connsiteY0" fmla="*/ 1806854 h 1806854"/>
                <a:gd name="connsiteX1" fmla="*/ 0 w 248716"/>
                <a:gd name="connsiteY1" fmla="*/ 1558138 h 1806854"/>
                <a:gd name="connsiteX2" fmla="*/ 0 w 248716"/>
                <a:gd name="connsiteY2" fmla="*/ 14630 h 1806854"/>
                <a:gd name="connsiteX3" fmla="*/ 0 w 248716"/>
                <a:gd name="connsiteY3" fmla="*/ 14630 h 1806854"/>
                <a:gd name="connsiteX4" fmla="*/ 14630 w 248716"/>
                <a:gd name="connsiteY4" fmla="*/ 0 h 1806854"/>
                <a:gd name="connsiteX5" fmla="*/ 219456 w 248716"/>
                <a:gd name="connsiteY5" fmla="*/ 0 h 180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716" h="1806854">
                  <a:moveTo>
                    <a:pt x="248716" y="1806854"/>
                  </a:moveTo>
                  <a:lnTo>
                    <a:pt x="0" y="1558138"/>
                  </a:lnTo>
                  <a:lnTo>
                    <a:pt x="0" y="14630"/>
                  </a:lnTo>
                  <a:lnTo>
                    <a:pt x="0" y="14630"/>
                  </a:lnTo>
                  <a:lnTo>
                    <a:pt x="14630" y="0"/>
                  </a:lnTo>
                  <a:lnTo>
                    <a:pt x="219456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2" name="Freihandform 101"/>
            <p:cNvSpPr/>
            <p:nvPr/>
          </p:nvSpPr>
          <p:spPr>
            <a:xfrm>
              <a:off x="747554" y="2019870"/>
              <a:ext cx="1515789" cy="3773796"/>
            </a:xfrm>
            <a:custGeom>
              <a:avLst/>
              <a:gdLst>
                <a:gd name="connsiteX0" fmla="*/ 182880 w 4389120"/>
                <a:gd name="connsiteY0" fmla="*/ 2743200 h 4447641"/>
                <a:gd name="connsiteX1" fmla="*/ 0 w 4389120"/>
                <a:gd name="connsiteY1" fmla="*/ 2926080 h 4447641"/>
                <a:gd name="connsiteX2" fmla="*/ 0 w 4389120"/>
                <a:gd name="connsiteY2" fmla="*/ 4447641 h 4447641"/>
                <a:gd name="connsiteX3" fmla="*/ 124359 w 4389120"/>
                <a:gd name="connsiteY3" fmla="*/ 4447641 h 4447641"/>
                <a:gd name="connsiteX4" fmla="*/ 4389120 w 4389120"/>
                <a:gd name="connsiteY4" fmla="*/ 4447641 h 4447641"/>
                <a:gd name="connsiteX5" fmla="*/ 4389120 w 4389120"/>
                <a:gd name="connsiteY5" fmla="*/ 0 h 4447641"/>
                <a:gd name="connsiteX6" fmla="*/ 3767328 w 4389120"/>
                <a:gd name="connsiteY6" fmla="*/ 0 h 4447641"/>
                <a:gd name="connsiteX0" fmla="*/ 182880 w 4389120"/>
                <a:gd name="connsiteY0" fmla="*/ 2743200 h 4447641"/>
                <a:gd name="connsiteX1" fmla="*/ 0 w 4389120"/>
                <a:gd name="connsiteY1" fmla="*/ 2926080 h 4447641"/>
                <a:gd name="connsiteX2" fmla="*/ 0 w 4389120"/>
                <a:gd name="connsiteY2" fmla="*/ 4447641 h 4447641"/>
                <a:gd name="connsiteX3" fmla="*/ 124359 w 4389120"/>
                <a:gd name="connsiteY3" fmla="*/ 4447641 h 4447641"/>
                <a:gd name="connsiteX4" fmla="*/ 4389120 w 4389120"/>
                <a:gd name="connsiteY4" fmla="*/ 4447641 h 4447641"/>
                <a:gd name="connsiteX5" fmla="*/ 4389120 w 4389120"/>
                <a:gd name="connsiteY5" fmla="*/ 0 h 4447641"/>
                <a:gd name="connsiteX6" fmla="*/ 1385536 w 4389120"/>
                <a:gd name="connsiteY6" fmla="*/ 601715 h 4447641"/>
                <a:gd name="connsiteX0" fmla="*/ 182880 w 4389120"/>
                <a:gd name="connsiteY0" fmla="*/ 2141485 h 3845926"/>
                <a:gd name="connsiteX1" fmla="*/ 0 w 4389120"/>
                <a:gd name="connsiteY1" fmla="*/ 2324365 h 3845926"/>
                <a:gd name="connsiteX2" fmla="*/ 0 w 4389120"/>
                <a:gd name="connsiteY2" fmla="*/ 3845926 h 3845926"/>
                <a:gd name="connsiteX3" fmla="*/ 124359 w 4389120"/>
                <a:gd name="connsiteY3" fmla="*/ 3845926 h 3845926"/>
                <a:gd name="connsiteX4" fmla="*/ 4389120 w 4389120"/>
                <a:gd name="connsiteY4" fmla="*/ 3845926 h 3845926"/>
                <a:gd name="connsiteX5" fmla="*/ 1475006 w 4389120"/>
                <a:gd name="connsiteY5" fmla="*/ 0 h 3845926"/>
                <a:gd name="connsiteX6" fmla="*/ 1385536 w 4389120"/>
                <a:gd name="connsiteY6" fmla="*/ 0 h 3845926"/>
                <a:gd name="connsiteX0" fmla="*/ 182880 w 1515954"/>
                <a:gd name="connsiteY0" fmla="*/ 2141485 h 3845926"/>
                <a:gd name="connsiteX1" fmla="*/ 0 w 1515954"/>
                <a:gd name="connsiteY1" fmla="*/ 2324365 h 3845926"/>
                <a:gd name="connsiteX2" fmla="*/ 0 w 1515954"/>
                <a:gd name="connsiteY2" fmla="*/ 3845926 h 3845926"/>
                <a:gd name="connsiteX3" fmla="*/ 124359 w 1515954"/>
                <a:gd name="connsiteY3" fmla="*/ 3845926 h 3845926"/>
                <a:gd name="connsiteX4" fmla="*/ 1515954 w 1515954"/>
                <a:gd name="connsiteY4" fmla="*/ 3603931 h 3845926"/>
                <a:gd name="connsiteX5" fmla="*/ 1475006 w 1515954"/>
                <a:gd name="connsiteY5" fmla="*/ 0 h 3845926"/>
                <a:gd name="connsiteX6" fmla="*/ 1385536 w 1515954"/>
                <a:gd name="connsiteY6" fmla="*/ 0 h 3845926"/>
                <a:gd name="connsiteX0" fmla="*/ 182880 w 1515954"/>
                <a:gd name="connsiteY0" fmla="*/ 2141485 h 3845926"/>
                <a:gd name="connsiteX1" fmla="*/ 0 w 1515954"/>
                <a:gd name="connsiteY1" fmla="*/ 2324365 h 3845926"/>
                <a:gd name="connsiteX2" fmla="*/ 0 w 1515954"/>
                <a:gd name="connsiteY2" fmla="*/ 3617012 h 3845926"/>
                <a:gd name="connsiteX3" fmla="*/ 124359 w 1515954"/>
                <a:gd name="connsiteY3" fmla="*/ 3845926 h 3845926"/>
                <a:gd name="connsiteX4" fmla="*/ 1515954 w 1515954"/>
                <a:gd name="connsiteY4" fmla="*/ 3603931 h 3845926"/>
                <a:gd name="connsiteX5" fmla="*/ 1475006 w 1515954"/>
                <a:gd name="connsiteY5" fmla="*/ 0 h 3845926"/>
                <a:gd name="connsiteX6" fmla="*/ 1385536 w 1515954"/>
                <a:gd name="connsiteY6" fmla="*/ 0 h 3845926"/>
                <a:gd name="connsiteX0" fmla="*/ 182880 w 1515954"/>
                <a:gd name="connsiteY0" fmla="*/ 2141485 h 3617013"/>
                <a:gd name="connsiteX1" fmla="*/ 0 w 1515954"/>
                <a:gd name="connsiteY1" fmla="*/ 2324365 h 3617013"/>
                <a:gd name="connsiteX2" fmla="*/ 0 w 1515954"/>
                <a:gd name="connsiteY2" fmla="*/ 3617012 h 3617013"/>
                <a:gd name="connsiteX3" fmla="*/ 226728 w 1515954"/>
                <a:gd name="connsiteY3" fmla="*/ 3617013 h 3617013"/>
                <a:gd name="connsiteX4" fmla="*/ 1515954 w 1515954"/>
                <a:gd name="connsiteY4" fmla="*/ 3603931 h 3617013"/>
                <a:gd name="connsiteX5" fmla="*/ 1475006 w 1515954"/>
                <a:gd name="connsiteY5" fmla="*/ 0 h 3617013"/>
                <a:gd name="connsiteX6" fmla="*/ 1385536 w 1515954"/>
                <a:gd name="connsiteY6" fmla="*/ 0 h 3617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5954" h="3617013">
                  <a:moveTo>
                    <a:pt x="182880" y="2141485"/>
                  </a:moveTo>
                  <a:lnTo>
                    <a:pt x="0" y="2324365"/>
                  </a:lnTo>
                  <a:lnTo>
                    <a:pt x="0" y="3617012"/>
                  </a:lnTo>
                  <a:lnTo>
                    <a:pt x="226728" y="3617013"/>
                  </a:lnTo>
                  <a:lnTo>
                    <a:pt x="1515954" y="3603931"/>
                  </a:lnTo>
                  <a:lnTo>
                    <a:pt x="1475006" y="0"/>
                  </a:lnTo>
                  <a:lnTo>
                    <a:pt x="1385536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</p:grp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016160"/>
              </p:ext>
            </p:extLst>
          </p:nvPr>
        </p:nvGraphicFramePr>
        <p:xfrm>
          <a:off x="6774941" y="1368091"/>
          <a:ext cx="5417057" cy="27053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12119"/>
                <a:gridCol w="2704938"/>
              </a:tblGrid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err="1">
                          <a:solidFill>
                            <a:schemeClr val="tx1"/>
                          </a:solidFill>
                          <a:effectLst/>
                        </a:rPr>
                        <a:t>Nucleo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Schrittmotor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38 PC0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IN1 GPIO-Output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</a:t>
                      </a: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36 PC1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IN2 </a:t>
                      </a: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GPIO-Output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1945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</a:t>
                      </a: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35 PC2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IN3 </a:t>
                      </a: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GPIO-Output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</a:t>
                      </a: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37 PC3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IN4 </a:t>
                      </a: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GPIO-Output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CN7 </a:t>
                      </a: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Pin </a:t>
                      </a: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18 +5V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</a:t>
                      </a: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19 GND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hteck 4"/>
          <p:cNvSpPr/>
          <p:nvPr/>
        </p:nvSpPr>
        <p:spPr>
          <a:xfrm>
            <a:off x="6774941" y="847486"/>
            <a:ext cx="5201159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Anschlussbelegung und Konfiguration:</a:t>
            </a:r>
            <a:endParaRPr lang="de-D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Legende mit Linie 1 5"/>
          <p:cNvSpPr/>
          <p:nvPr/>
        </p:nvSpPr>
        <p:spPr>
          <a:xfrm>
            <a:off x="8305800" y="5031045"/>
            <a:ext cx="3276600" cy="1001455"/>
          </a:xfrm>
          <a:prstGeom prst="borderCallout1">
            <a:avLst>
              <a:gd name="adj1" fmla="val 39675"/>
              <a:gd name="adj2" fmla="val 388"/>
              <a:gd name="adj3" fmla="val -43483"/>
              <a:gd name="adj4" fmla="val -45310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Anschluss des Schrittmotors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02940" y="3337631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Textfeld 171"/>
          <p:cNvSpPr txBox="1"/>
          <p:nvPr/>
        </p:nvSpPr>
        <p:spPr>
          <a:xfrm>
            <a:off x="3493899" y="6077430"/>
            <a:ext cx="58536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Stufe 1: Schrittmotor anschließen </a:t>
            </a:r>
            <a:endParaRPr lang="de-DE" sz="3200" dirty="0">
              <a:solidFill>
                <a:srgbClr val="FF0000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7" name="Freihandform 6"/>
          <p:cNvSpPr/>
          <p:nvPr/>
        </p:nvSpPr>
        <p:spPr>
          <a:xfrm>
            <a:off x="1977081" y="3492843"/>
            <a:ext cx="708454" cy="1194487"/>
          </a:xfrm>
          <a:custGeom>
            <a:avLst/>
            <a:gdLst>
              <a:gd name="connsiteX0" fmla="*/ 0 w 708454"/>
              <a:gd name="connsiteY0" fmla="*/ 1087395 h 1194487"/>
              <a:gd name="connsiteX1" fmla="*/ 131805 w 708454"/>
              <a:gd name="connsiteY1" fmla="*/ 1194487 h 1194487"/>
              <a:gd name="connsiteX2" fmla="*/ 708454 w 708454"/>
              <a:gd name="connsiteY2" fmla="*/ 1194487 h 1194487"/>
              <a:gd name="connsiteX3" fmla="*/ 708454 w 708454"/>
              <a:gd name="connsiteY3" fmla="*/ 0 h 1194487"/>
              <a:gd name="connsiteX4" fmla="*/ 288324 w 708454"/>
              <a:gd name="connsiteY4" fmla="*/ 0 h 119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8454" h="1194487">
                <a:moveTo>
                  <a:pt x="0" y="1087395"/>
                </a:moveTo>
                <a:lnTo>
                  <a:pt x="131805" y="1194487"/>
                </a:lnTo>
                <a:lnTo>
                  <a:pt x="708454" y="1194487"/>
                </a:lnTo>
                <a:lnTo>
                  <a:pt x="708454" y="0"/>
                </a:lnTo>
                <a:lnTo>
                  <a:pt x="288324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871870" y="3498112"/>
            <a:ext cx="829339" cy="1190846"/>
          </a:xfrm>
          <a:custGeom>
            <a:avLst/>
            <a:gdLst>
              <a:gd name="connsiteX0" fmla="*/ 829339 w 829339"/>
              <a:gd name="connsiteY0" fmla="*/ 1052623 h 1190846"/>
              <a:gd name="connsiteX1" fmla="*/ 659218 w 829339"/>
              <a:gd name="connsiteY1" fmla="*/ 1190846 h 1190846"/>
              <a:gd name="connsiteX2" fmla="*/ 404037 w 829339"/>
              <a:gd name="connsiteY2" fmla="*/ 1190846 h 1190846"/>
              <a:gd name="connsiteX3" fmla="*/ 0 w 829339"/>
              <a:gd name="connsiteY3" fmla="*/ 786809 h 1190846"/>
              <a:gd name="connsiteX4" fmla="*/ 0 w 829339"/>
              <a:gd name="connsiteY4" fmla="*/ 0 h 1190846"/>
              <a:gd name="connsiteX5" fmla="*/ 542260 w 829339"/>
              <a:gd name="connsiteY5" fmla="*/ 0 h 11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9339" h="1190846">
                <a:moveTo>
                  <a:pt x="829339" y="1052623"/>
                </a:moveTo>
                <a:lnTo>
                  <a:pt x="659218" y="1190846"/>
                </a:lnTo>
                <a:lnTo>
                  <a:pt x="404037" y="1190846"/>
                </a:lnTo>
                <a:lnTo>
                  <a:pt x="0" y="786809"/>
                </a:lnTo>
                <a:lnTo>
                  <a:pt x="0" y="0"/>
                </a:lnTo>
                <a:lnTo>
                  <a:pt x="54226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140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792"/>
    </mc:Choice>
    <mc:Fallback xmlns="">
      <p:transition spd="slow" advTm="467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6" name="Legende mit Linie 1 5"/>
          <p:cNvSpPr/>
          <p:nvPr/>
        </p:nvSpPr>
        <p:spPr>
          <a:xfrm>
            <a:off x="1296537" y="4426952"/>
            <a:ext cx="4480819" cy="1001455"/>
          </a:xfrm>
          <a:prstGeom prst="borderCallout1">
            <a:avLst>
              <a:gd name="adj1" fmla="val -2572"/>
              <a:gd name="adj2" fmla="val 97438"/>
              <a:gd name="adj3" fmla="val -62562"/>
              <a:gd name="adj4" fmla="val 124214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Konfiguration von PC3..PC0 als </a:t>
            </a:r>
            <a:r>
              <a:rPr lang="de-DE" sz="2400" dirty="0" err="1" smtClean="0">
                <a:solidFill>
                  <a:srgbClr val="FF0000"/>
                </a:solidFill>
              </a:rPr>
              <a:t>GPIO_Output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72" name="Textfeld 171"/>
          <p:cNvSpPr txBox="1"/>
          <p:nvPr/>
        </p:nvSpPr>
        <p:spPr>
          <a:xfrm>
            <a:off x="101185" y="5564882"/>
            <a:ext cx="761644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Stufe 2: Neues Projekt anlegen, PC3..PC0 als </a:t>
            </a:r>
          </a:p>
          <a:p>
            <a:r>
              <a:rPr lang="de-DE" sz="3200" dirty="0" smtClean="0">
                <a:solidFill>
                  <a:srgbClr val="FF0000"/>
                </a:solidFill>
              </a:rPr>
              <a:t>Ausgänge konfigurieren</a:t>
            </a:r>
            <a:endParaRPr lang="de-DE" sz="3200" dirty="0">
              <a:solidFill>
                <a:srgbClr val="FF0000"/>
              </a:solidFill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4"/>
          <a:srcRect l="15160" t="19509" r="3110" b="876"/>
          <a:stretch/>
        </p:blipFill>
        <p:spPr>
          <a:xfrm>
            <a:off x="7529859" y="395785"/>
            <a:ext cx="4330046" cy="5953177"/>
          </a:xfrm>
          <a:prstGeom prst="rect">
            <a:avLst/>
          </a:prstGeom>
        </p:spPr>
      </p:pic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78366" y="1877574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hteck 8"/>
          <p:cNvSpPr/>
          <p:nvPr/>
        </p:nvSpPr>
        <p:spPr>
          <a:xfrm>
            <a:off x="8225976" y="1877574"/>
            <a:ext cx="1313809" cy="1721795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021661"/>
              </p:ext>
            </p:extLst>
          </p:nvPr>
        </p:nvGraphicFramePr>
        <p:xfrm>
          <a:off x="610804" y="1250644"/>
          <a:ext cx="5417057" cy="27400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12119"/>
                <a:gridCol w="2704938"/>
              </a:tblGrid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err="1">
                          <a:solidFill>
                            <a:schemeClr val="tx1"/>
                          </a:solidFill>
                          <a:effectLst/>
                        </a:rPr>
                        <a:t>Nucleo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Schrittmotor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38 PC0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IN1 GPIO-Output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</a:t>
                      </a: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36 PC1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IN2 </a:t>
                      </a: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GPIO-Output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1945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</a:t>
                      </a: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35 PC2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IN3 </a:t>
                      </a: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GPIO-Output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</a:t>
                      </a: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37 PC3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IN4 </a:t>
                      </a: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GPIO-Output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CN7 </a:t>
                      </a: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Pin </a:t>
                      </a: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18 +5V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CN7 Pin </a:t>
                      </a:r>
                      <a:r>
                        <a:rPr lang="de-DE" sz="2400" dirty="0" smtClean="0">
                          <a:solidFill>
                            <a:schemeClr val="tx1"/>
                          </a:solidFill>
                          <a:effectLst/>
                        </a:rPr>
                        <a:t>19 GND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73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799"/>
    </mc:Choice>
    <mc:Fallback xmlns="">
      <p:transition spd="slow" advTm="307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6" name="Legende mit Linie 1 5"/>
          <p:cNvSpPr/>
          <p:nvPr/>
        </p:nvSpPr>
        <p:spPr>
          <a:xfrm>
            <a:off x="2464992" y="3670407"/>
            <a:ext cx="4480819" cy="1468343"/>
          </a:xfrm>
          <a:prstGeom prst="borderCallout1">
            <a:avLst>
              <a:gd name="adj1" fmla="val 51940"/>
              <a:gd name="adj2" fmla="val 102007"/>
              <a:gd name="adj3" fmla="val 59260"/>
              <a:gd name="adj4" fmla="val 113249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Beim STM32L152 können grundsätzlich 4 Betriebsarten der Ports unterschieden werden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72" name="Textfeld 171"/>
          <p:cNvSpPr txBox="1"/>
          <p:nvPr/>
        </p:nvSpPr>
        <p:spPr>
          <a:xfrm>
            <a:off x="674391" y="1183951"/>
            <a:ext cx="8356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Info</a:t>
            </a:r>
            <a:endParaRPr lang="de-DE" sz="3200" dirty="0">
              <a:solidFill>
                <a:srgbClr val="FF0000"/>
              </a:solidFill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4"/>
          <a:srcRect l="15160" t="19509" r="3110" b="876"/>
          <a:stretch/>
        </p:blipFill>
        <p:spPr>
          <a:xfrm>
            <a:off x="7529859" y="395785"/>
            <a:ext cx="4330046" cy="5953177"/>
          </a:xfrm>
          <a:prstGeom prst="rect">
            <a:avLst/>
          </a:prstGeom>
        </p:spPr>
      </p:pic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952291" y="4092722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hteck 8"/>
          <p:cNvSpPr/>
          <p:nvPr/>
        </p:nvSpPr>
        <p:spPr>
          <a:xfrm>
            <a:off x="9947289" y="4776715"/>
            <a:ext cx="1721547" cy="362035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2464992" y="1476338"/>
            <a:ext cx="2366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 err="1" smtClean="0">
                <a:solidFill>
                  <a:srgbClr val="FF0000"/>
                </a:solidFill>
              </a:rPr>
              <a:t>GPIO_Output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83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863"/>
    </mc:Choice>
    <mc:Fallback xmlns="">
      <p:transition spd="slow" advTm="388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6" name="Legende mit Linie 1 5"/>
          <p:cNvSpPr/>
          <p:nvPr/>
        </p:nvSpPr>
        <p:spPr>
          <a:xfrm>
            <a:off x="2464992" y="3670407"/>
            <a:ext cx="4480819" cy="1468343"/>
          </a:xfrm>
          <a:prstGeom prst="borderCallout1">
            <a:avLst>
              <a:gd name="adj1" fmla="val 51940"/>
              <a:gd name="adj2" fmla="val 102007"/>
              <a:gd name="adj3" fmla="val 59260"/>
              <a:gd name="adj4" fmla="val 113249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Beim STM32L152 können grundsätzlich 4 Betriebsarten der Ports unterschieden werden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72" name="Textfeld 171"/>
          <p:cNvSpPr txBox="1"/>
          <p:nvPr/>
        </p:nvSpPr>
        <p:spPr>
          <a:xfrm>
            <a:off x="674391" y="1183951"/>
            <a:ext cx="8356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Info</a:t>
            </a:r>
            <a:endParaRPr lang="de-DE" sz="3200" dirty="0">
              <a:solidFill>
                <a:srgbClr val="FF0000"/>
              </a:solidFill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4"/>
          <a:srcRect l="15160" t="19509" r="3110" b="876"/>
          <a:stretch/>
        </p:blipFill>
        <p:spPr>
          <a:xfrm>
            <a:off x="7529859" y="395785"/>
            <a:ext cx="4330046" cy="5953177"/>
          </a:xfrm>
          <a:prstGeom prst="rect">
            <a:avLst/>
          </a:prstGeom>
        </p:spPr>
      </p:pic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952289" y="3670407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hteck 8"/>
          <p:cNvSpPr/>
          <p:nvPr/>
        </p:nvSpPr>
        <p:spPr>
          <a:xfrm>
            <a:off x="9947289" y="4776715"/>
            <a:ext cx="1721547" cy="362035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2464992" y="1476338"/>
            <a:ext cx="2366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 err="1" smtClean="0">
                <a:solidFill>
                  <a:srgbClr val="FF0000"/>
                </a:solidFill>
              </a:rPr>
              <a:t>GPIO_Output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9947288" y="4414680"/>
            <a:ext cx="1721547" cy="362035"/>
          </a:xfrm>
          <a:prstGeom prst="rect">
            <a:avLst/>
          </a:prstGeom>
          <a:noFill/>
          <a:ln w="349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2464991" y="1875108"/>
            <a:ext cx="2366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 err="1" smtClean="0">
                <a:solidFill>
                  <a:schemeClr val="accent5">
                    <a:lumMod val="50000"/>
                  </a:schemeClr>
                </a:solidFill>
              </a:rPr>
              <a:t>GPIO_Input</a:t>
            </a:r>
            <a:endParaRPr lang="de-DE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78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861"/>
    </mc:Choice>
    <mc:Fallback xmlns="">
      <p:transition spd="slow" advTm="248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6" name="Legende mit Linie 1 5"/>
          <p:cNvSpPr/>
          <p:nvPr/>
        </p:nvSpPr>
        <p:spPr>
          <a:xfrm>
            <a:off x="2464992" y="3670407"/>
            <a:ext cx="4480819" cy="1468343"/>
          </a:xfrm>
          <a:prstGeom prst="borderCallout1">
            <a:avLst>
              <a:gd name="adj1" fmla="val 51940"/>
              <a:gd name="adj2" fmla="val 102007"/>
              <a:gd name="adj3" fmla="val 59260"/>
              <a:gd name="adj4" fmla="val 113249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Beim STM32L152 können grundsätzlich 4 Betriebsarten der Ports unterschieden werden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72" name="Textfeld 171"/>
          <p:cNvSpPr txBox="1"/>
          <p:nvPr/>
        </p:nvSpPr>
        <p:spPr>
          <a:xfrm>
            <a:off x="674391" y="1183951"/>
            <a:ext cx="8356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Info</a:t>
            </a:r>
            <a:endParaRPr lang="de-DE" sz="3200" dirty="0">
              <a:solidFill>
                <a:srgbClr val="FF0000"/>
              </a:solidFill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4"/>
          <a:srcRect l="15160" t="19509" r="3110" b="876"/>
          <a:stretch/>
        </p:blipFill>
        <p:spPr>
          <a:xfrm>
            <a:off x="7529859" y="395785"/>
            <a:ext cx="4330046" cy="5953177"/>
          </a:xfrm>
          <a:prstGeom prst="rect">
            <a:avLst/>
          </a:prstGeom>
        </p:spPr>
      </p:pic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952289" y="3670407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hteck 8"/>
          <p:cNvSpPr/>
          <p:nvPr/>
        </p:nvSpPr>
        <p:spPr>
          <a:xfrm>
            <a:off x="9947289" y="4776715"/>
            <a:ext cx="1721547" cy="362035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2464992" y="1476338"/>
            <a:ext cx="2366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 err="1" smtClean="0">
                <a:solidFill>
                  <a:srgbClr val="FF0000"/>
                </a:solidFill>
              </a:rPr>
              <a:t>GPIO_Output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9947288" y="4414680"/>
            <a:ext cx="1721547" cy="362035"/>
          </a:xfrm>
          <a:prstGeom prst="rect">
            <a:avLst/>
          </a:prstGeom>
          <a:noFill/>
          <a:ln w="349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2464991" y="1875108"/>
            <a:ext cx="2366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 err="1" smtClean="0">
                <a:solidFill>
                  <a:schemeClr val="accent5">
                    <a:lumMod val="50000"/>
                  </a:schemeClr>
                </a:solidFill>
              </a:rPr>
              <a:t>GPIO_Input</a:t>
            </a:r>
            <a:endParaRPr lang="de-DE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9947287" y="2832484"/>
            <a:ext cx="1721547" cy="362035"/>
          </a:xfrm>
          <a:prstGeom prst="rect">
            <a:avLst/>
          </a:prstGeom>
          <a:noFill/>
          <a:ln w="349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2464991" y="2273878"/>
            <a:ext cx="2366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chemeClr val="accent6">
                    <a:lumMod val="50000"/>
                  </a:schemeClr>
                </a:solidFill>
              </a:rPr>
              <a:t>A</a:t>
            </a:r>
            <a:r>
              <a:rPr lang="de-DE" sz="2400" dirty="0" smtClean="0">
                <a:solidFill>
                  <a:schemeClr val="accent6">
                    <a:lumMod val="50000"/>
                  </a:schemeClr>
                </a:solidFill>
              </a:rPr>
              <a:t>nalogeingang</a:t>
            </a:r>
            <a:endParaRPr lang="de-DE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2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355"/>
    </mc:Choice>
    <mc:Fallback xmlns="">
      <p:transition spd="slow" advTm="263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6" name="Legende mit Linie 1 5"/>
          <p:cNvSpPr/>
          <p:nvPr/>
        </p:nvSpPr>
        <p:spPr>
          <a:xfrm>
            <a:off x="2464992" y="3670407"/>
            <a:ext cx="4480819" cy="1468343"/>
          </a:xfrm>
          <a:prstGeom prst="borderCallout1">
            <a:avLst>
              <a:gd name="adj1" fmla="val 51940"/>
              <a:gd name="adj2" fmla="val 102007"/>
              <a:gd name="adj3" fmla="val 59260"/>
              <a:gd name="adj4" fmla="val 113249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Beim STM32L152 können grundsätzlich 4 Betriebsarten der Ports unterschieden werden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72" name="Textfeld 171"/>
          <p:cNvSpPr txBox="1"/>
          <p:nvPr/>
        </p:nvSpPr>
        <p:spPr>
          <a:xfrm>
            <a:off x="674391" y="1183951"/>
            <a:ext cx="8356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Info</a:t>
            </a:r>
            <a:endParaRPr lang="de-DE" sz="3200" dirty="0">
              <a:solidFill>
                <a:srgbClr val="FF0000"/>
              </a:solidFill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4"/>
          <a:srcRect l="15160" t="19509" r="3110" b="876"/>
          <a:stretch/>
        </p:blipFill>
        <p:spPr>
          <a:xfrm>
            <a:off x="7608038" y="450376"/>
            <a:ext cx="4330046" cy="5953177"/>
          </a:xfrm>
          <a:prstGeom prst="rect">
            <a:avLst/>
          </a:prstGeom>
        </p:spPr>
      </p:pic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027163" y="3070935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hteck 8"/>
          <p:cNvSpPr/>
          <p:nvPr/>
        </p:nvSpPr>
        <p:spPr>
          <a:xfrm>
            <a:off x="9947289" y="4776715"/>
            <a:ext cx="1721547" cy="362035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2464992" y="1476338"/>
            <a:ext cx="2366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 err="1" smtClean="0">
                <a:solidFill>
                  <a:srgbClr val="FF0000"/>
                </a:solidFill>
              </a:rPr>
              <a:t>GPIO_Output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9947288" y="4414680"/>
            <a:ext cx="1721547" cy="362035"/>
          </a:xfrm>
          <a:prstGeom prst="rect">
            <a:avLst/>
          </a:prstGeom>
          <a:noFill/>
          <a:ln w="349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2464991" y="1875108"/>
            <a:ext cx="2366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 err="1" smtClean="0">
                <a:solidFill>
                  <a:schemeClr val="accent5">
                    <a:lumMod val="50000"/>
                  </a:schemeClr>
                </a:solidFill>
              </a:rPr>
              <a:t>GPIO_Input</a:t>
            </a:r>
            <a:endParaRPr lang="de-DE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9947287" y="2832484"/>
            <a:ext cx="1721547" cy="362035"/>
          </a:xfrm>
          <a:prstGeom prst="rect">
            <a:avLst/>
          </a:prstGeom>
          <a:noFill/>
          <a:ln w="349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2464991" y="2273878"/>
            <a:ext cx="2366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chemeClr val="accent6">
                    <a:lumMod val="50000"/>
                  </a:schemeClr>
                </a:solidFill>
              </a:rPr>
              <a:t>A</a:t>
            </a:r>
            <a:r>
              <a:rPr lang="de-DE" sz="2400" dirty="0" smtClean="0">
                <a:solidFill>
                  <a:schemeClr val="accent6">
                    <a:lumMod val="50000"/>
                  </a:schemeClr>
                </a:solidFill>
              </a:rPr>
              <a:t>nalogeingang</a:t>
            </a:r>
            <a:endParaRPr lang="de-DE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9947287" y="3228269"/>
            <a:ext cx="1721547" cy="1186411"/>
          </a:xfrm>
          <a:prstGeom prst="rect">
            <a:avLst/>
          </a:prstGeom>
          <a:noFill/>
          <a:ln w="3492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9947287" y="5208125"/>
            <a:ext cx="1721547" cy="824376"/>
          </a:xfrm>
          <a:prstGeom prst="rect">
            <a:avLst/>
          </a:prstGeom>
          <a:noFill/>
          <a:ln w="3492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extfeld 15"/>
          <p:cNvSpPr txBox="1"/>
          <p:nvPr/>
        </p:nvSpPr>
        <p:spPr>
          <a:xfrm>
            <a:off x="2464991" y="2655175"/>
            <a:ext cx="4873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 err="1" smtClean="0">
                <a:solidFill>
                  <a:schemeClr val="accent4">
                    <a:lumMod val="75000"/>
                  </a:schemeClr>
                </a:solidFill>
              </a:rPr>
              <a:t>Alternate</a:t>
            </a:r>
            <a:r>
              <a:rPr lang="de-DE" sz="2400" dirty="0" smtClean="0">
                <a:solidFill>
                  <a:schemeClr val="accent4">
                    <a:lumMod val="75000"/>
                  </a:schemeClr>
                </a:solidFill>
              </a:rPr>
              <a:t>: alternative Funktionen</a:t>
            </a:r>
            <a:endParaRPr lang="de-DE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78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616"/>
    </mc:Choice>
    <mc:Fallback xmlns="">
      <p:transition spd="slow" advTm="376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6" name="Legende mit Linie 1 5"/>
          <p:cNvSpPr/>
          <p:nvPr/>
        </p:nvSpPr>
        <p:spPr>
          <a:xfrm>
            <a:off x="1093800" y="4594941"/>
            <a:ext cx="2768518" cy="558303"/>
          </a:xfrm>
          <a:prstGeom prst="borderCallout1">
            <a:avLst>
              <a:gd name="adj1" fmla="val 51940"/>
              <a:gd name="adj2" fmla="val 102007"/>
              <a:gd name="adj3" fmla="val 3492"/>
              <a:gd name="adj4" fmla="val 113249"/>
            </a:avLst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HSE und x12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72" name="Textfeld 171"/>
          <p:cNvSpPr txBox="1"/>
          <p:nvPr/>
        </p:nvSpPr>
        <p:spPr>
          <a:xfrm>
            <a:off x="674391" y="1183951"/>
            <a:ext cx="26907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Takteinstellung</a:t>
            </a:r>
            <a:endParaRPr lang="de-DE" sz="3200" dirty="0">
              <a:solidFill>
                <a:srgbClr val="FF0000"/>
              </a:solidFill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4"/>
          <a:srcRect r="6421"/>
          <a:stretch/>
        </p:blipFill>
        <p:spPr>
          <a:xfrm>
            <a:off x="5757721" y="502070"/>
            <a:ext cx="6334196" cy="6355930"/>
          </a:xfrm>
          <a:prstGeom prst="rect">
            <a:avLst/>
          </a:prstGeom>
        </p:spPr>
      </p:pic>
      <p:sp>
        <p:nvSpPr>
          <p:cNvPr id="17" name="Rechteck 16"/>
          <p:cNvSpPr/>
          <p:nvPr/>
        </p:nvSpPr>
        <p:spPr>
          <a:xfrm>
            <a:off x="8120418" y="5568287"/>
            <a:ext cx="968991" cy="580495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00114" y="3599404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Rechteck 18"/>
          <p:cNvSpPr/>
          <p:nvPr/>
        </p:nvSpPr>
        <p:spPr>
          <a:xfrm>
            <a:off x="9951492" y="6061605"/>
            <a:ext cx="734705" cy="311899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52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786"/>
    </mc:Choice>
    <mc:Fallback xmlns="">
      <p:transition spd="slow" advTm="187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341</Words>
  <Application>Microsoft Office PowerPoint</Application>
  <PresentationFormat>Breitbild</PresentationFormat>
  <Paragraphs>99</Paragraphs>
  <Slides>14</Slides>
  <Notes>0</Notes>
  <HiddenSlides>0</HiddenSlides>
  <MMClips>14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Office Theme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Ports konfigurieren</dc:title>
  <dc:creator>Jörg Sturm</dc:creator>
  <cp:lastModifiedBy>Jörg Sturm</cp:lastModifiedBy>
  <cp:revision>56</cp:revision>
  <dcterms:created xsi:type="dcterms:W3CDTF">2021-01-21T20:31:51Z</dcterms:created>
  <dcterms:modified xsi:type="dcterms:W3CDTF">2021-03-09T11:24:02Z</dcterms:modified>
</cp:coreProperties>
</file>